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1" autoAdjust="0"/>
  </p:normalViewPr>
  <p:slideViewPr>
    <p:cSldViewPr>
      <p:cViewPr varScale="1">
        <p:scale>
          <a:sx n="104" d="100"/>
          <a:sy n="104" d="100"/>
        </p:scale>
        <p:origin x="7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05-03-2017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11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05-03-2017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013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05-03-2017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40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05-03-2017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520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05-03-2017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901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05-03-2017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126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05-03-2017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41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05-03-2017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402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05-03-2017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90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05-03-2017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91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05-03-2017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02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5A5AF-D9E8-4DD6-999F-A60663D43858}" type="datetimeFigureOut">
              <a:rPr lang="da-DK" smtClean="0"/>
              <a:t>05-03-2017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85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laegdsruller.d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alldata.d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Lægdsruller</a:t>
            </a:r>
          </a:p>
        </p:txBody>
      </p:sp>
      <p:sp>
        <p:nvSpPr>
          <p:cNvPr id="6" name="Undertitel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39144"/>
          </a:xfrm>
        </p:spPr>
        <p:txBody>
          <a:bodyPr>
            <a:normAutofit lnSpcReduction="10000"/>
          </a:bodyPr>
          <a:lstStyle/>
          <a:p>
            <a:pPr algn="l"/>
            <a:r>
              <a:rPr lang="da-DK" dirty="0"/>
              <a:t>Hvad er det, og hvorledes kan man anvende dem.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sz="1400" dirty="0"/>
              <a:t> </a:t>
            </a:r>
            <a:br>
              <a:rPr lang="da-DK" sz="1400" dirty="0"/>
            </a:br>
            <a:endParaRPr lang="da-DK" sz="1400" dirty="0"/>
          </a:p>
          <a:p>
            <a:pPr algn="l"/>
            <a:br>
              <a:rPr lang="da-DK" sz="1400" dirty="0"/>
            </a:br>
            <a:r>
              <a:rPr lang="da-DK" sz="1200" dirty="0"/>
              <a:t>© Peder Udesen, 2016</a:t>
            </a:r>
          </a:p>
        </p:txBody>
      </p:sp>
    </p:spTree>
    <p:extLst>
      <p:ext uri="{BB962C8B-B14F-4D97-AF65-F5344CB8AC3E}">
        <p14:creationId xmlns:p14="http://schemas.microsoft.com/office/powerpoint/2010/main" val="409541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da-DK" sz="2800" dirty="0"/>
              <a:t>OK, men hvordan ser sådan en indtegning ud?</a:t>
            </a:r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pPr marL="0" indent="0">
              <a:buNone/>
            </a:pPr>
            <a:r>
              <a:rPr lang="da-DK" sz="2800" dirty="0"/>
              <a:t>Sådan ! </a:t>
            </a:r>
          </a:p>
          <a:p>
            <a:pPr marL="0" indent="0">
              <a:buNone/>
            </a:pPr>
            <a:r>
              <a:rPr lang="da-DK" sz="2800" dirty="0"/>
              <a:t>Min ane Hans, hvis far hed Peder Clausen.</a:t>
            </a:r>
            <a:br>
              <a:rPr lang="da-DK" sz="2800" dirty="0"/>
            </a:br>
            <a:r>
              <a:rPr lang="da-DK" sz="2800" dirty="0"/>
              <a:t>Gammelt </a:t>
            </a:r>
            <a:r>
              <a:rPr lang="da-DK" sz="2800" dirty="0" err="1"/>
              <a:t>nr</a:t>
            </a:r>
            <a:r>
              <a:rPr lang="da-DK" sz="2800" dirty="0"/>
              <a:t> C4 (i tilgangslisten) og</a:t>
            </a:r>
            <a:br>
              <a:rPr lang="da-DK" sz="2800" dirty="0"/>
            </a:br>
            <a:r>
              <a:rPr lang="da-DK" sz="2800" dirty="0"/>
              <a:t>Nyt </a:t>
            </a:r>
            <a:r>
              <a:rPr lang="da-DK" sz="2800" dirty="0" err="1"/>
              <a:t>nr</a:t>
            </a:r>
            <a:r>
              <a:rPr lang="da-DK" sz="2800" dirty="0"/>
              <a:t> 219 </a:t>
            </a:r>
          </a:p>
          <a:p>
            <a:pPr marL="0" indent="0">
              <a:buNone/>
            </a:pPr>
            <a:r>
              <a:rPr lang="da-DK" sz="2800" dirty="0"/>
              <a:t>Alder 1 år.</a:t>
            </a:r>
          </a:p>
          <a:p>
            <a:pPr marL="0" indent="0">
              <a:buNone/>
            </a:pPr>
            <a:r>
              <a:rPr lang="da-DK" sz="1800" dirty="0"/>
              <a:t>(Møn amt, Hovedrulle, 1796 -- Borre sogn, lægd 5)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58006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66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r>
              <a:rPr lang="da-DK" sz="2800" dirty="0"/>
              <a:t>Jeg ved ud fra FT 1834 for Magleby sogn på Møn, at Hans Pedersen opholdt sig der. </a:t>
            </a:r>
            <a:br>
              <a:rPr lang="da-DK" sz="2800" dirty="0"/>
            </a:br>
            <a:r>
              <a:rPr lang="da-DK" sz="2800" dirty="0"/>
              <a:t>Opslag i DDA ( side 1 i linksektionen )</a:t>
            </a:r>
            <a:br>
              <a:rPr lang="da-DK" sz="2800" dirty="0"/>
            </a:br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pPr marL="0" indent="0">
              <a:buNone/>
            </a:pPr>
            <a:endParaRPr lang="da-DK" sz="2800" dirty="0"/>
          </a:p>
          <a:p>
            <a:r>
              <a:rPr lang="da-DK" sz="2800" dirty="0"/>
              <a:t>Så har vi stedfæstet ham og skal nu finde ud af, hvilken lægd det er. </a:t>
            </a:r>
            <a:br>
              <a:rPr lang="da-DK" sz="2800" dirty="0"/>
            </a:br>
            <a:endParaRPr lang="da-DK" sz="2800" dirty="0"/>
          </a:p>
          <a:p>
            <a:r>
              <a:rPr lang="da-DK" sz="2800" dirty="0"/>
              <a:t>Vi går ind på lægdsruller.dk og søger.</a:t>
            </a:r>
          </a:p>
          <a:p>
            <a:pPr marL="0" indent="0">
              <a:buNone/>
            </a:pPr>
            <a:br>
              <a:rPr lang="da-DK" sz="2800" dirty="0"/>
            </a:br>
            <a:endParaRPr lang="da-DK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01211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53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r>
              <a:rPr lang="da-DK" sz="2800" dirty="0"/>
              <a:t>Det giver dette resultat – lægd 79, Præstø amt</a:t>
            </a:r>
          </a:p>
          <a:p>
            <a:pPr marL="0" indent="0">
              <a:buNone/>
            </a:pPr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pPr marL="0" indent="0">
              <a:buNone/>
            </a:pPr>
            <a:br>
              <a:rPr lang="da-DK" sz="2800" dirty="0"/>
            </a:br>
            <a:endParaRPr lang="da-DK" sz="2800" dirty="0"/>
          </a:p>
          <a:p>
            <a:r>
              <a:rPr lang="da-DK" sz="2800" dirty="0"/>
              <a:t>Vi kan herfra lave et direkte opslag i Daisy, som man kan se, eller alternativt gå ind på </a:t>
            </a:r>
            <a:r>
              <a:rPr lang="da-DK" sz="2800" b="1" u="sng" dirty="0"/>
              <a:t>salldata.dk</a:t>
            </a:r>
            <a:r>
              <a:rPr lang="da-DK" sz="2800" dirty="0"/>
              <a:t>.</a:t>
            </a:r>
            <a:br>
              <a:rPr lang="da-DK" sz="2800" dirty="0"/>
            </a:br>
            <a:endParaRPr lang="da-DK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402513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371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da-DK" sz="2800" dirty="0"/>
              <a:t>Jeg klikker på linket til Daisy, der starter med at vise bogens omslag. Det er hovedrullen for Præstø 1834.</a:t>
            </a:r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75631"/>
            <a:ext cx="3325326" cy="485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566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da-DK" sz="2800" dirty="0"/>
              <a:t>Vi skal nu søge efter lægd 79 og prøve at finde ham.</a:t>
            </a:r>
            <a:br>
              <a:rPr lang="da-DK" sz="2800" dirty="0"/>
            </a:br>
            <a:r>
              <a:rPr lang="da-DK" sz="2800" dirty="0"/>
              <a:t>På opslag 315 finder vi ham.</a:t>
            </a:r>
          </a:p>
          <a:p>
            <a:pPr marL="0" indent="0">
              <a:buNone/>
            </a:pPr>
            <a:endParaRPr lang="da-DK" sz="2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624736" cy="521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314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da-DK" dirty="0"/>
              <a:t>Hans, fader Peder Clausen</a:t>
            </a:r>
            <a:br>
              <a:rPr lang="da-DK" dirty="0"/>
            </a:br>
            <a:r>
              <a:rPr lang="da-DK" dirty="0" err="1"/>
              <a:t>Gl</a:t>
            </a:r>
            <a:r>
              <a:rPr lang="da-DK" dirty="0"/>
              <a:t> </a:t>
            </a:r>
            <a:r>
              <a:rPr lang="da-DK" dirty="0" err="1"/>
              <a:t>nr</a:t>
            </a:r>
            <a:r>
              <a:rPr lang="da-DK" dirty="0"/>
              <a:t> 271, nyt </a:t>
            </a:r>
            <a:r>
              <a:rPr lang="da-DK" dirty="0" err="1"/>
              <a:t>nr</a:t>
            </a:r>
            <a:r>
              <a:rPr lang="da-DK" dirty="0"/>
              <a:t> 229</a:t>
            </a:r>
            <a:br>
              <a:rPr lang="da-DK" dirty="0"/>
            </a:br>
            <a:r>
              <a:rPr lang="da-DK" dirty="0"/>
              <a:t>Født Sønder </a:t>
            </a:r>
            <a:r>
              <a:rPr lang="da-DK" dirty="0" err="1"/>
              <a:t>Westud</a:t>
            </a:r>
            <a:br>
              <a:rPr lang="da-DK" dirty="0"/>
            </a:br>
            <a:r>
              <a:rPr lang="da-DK" dirty="0"/>
              <a:t>38 år gammel</a:t>
            </a:r>
            <a:br>
              <a:rPr lang="da-DK" dirty="0"/>
            </a:br>
            <a:r>
              <a:rPr lang="da-DK" dirty="0"/>
              <a:t>61½ tomme høj [ godt 161cm ]</a:t>
            </a:r>
            <a:br>
              <a:rPr lang="da-DK" dirty="0"/>
            </a:br>
            <a:r>
              <a:rPr lang="da-DK" dirty="0"/>
              <a:t>Opholder sig i </a:t>
            </a:r>
            <a:r>
              <a:rPr lang="da-DK" dirty="0" err="1"/>
              <a:t>Budsemarke</a:t>
            </a:r>
            <a:br>
              <a:rPr lang="da-DK" dirty="0"/>
            </a:br>
            <a:r>
              <a:rPr lang="da-DK" dirty="0"/>
              <a:t>Vedtegninger: </a:t>
            </a:r>
            <a:br>
              <a:rPr lang="da-DK" dirty="0"/>
            </a:br>
            <a:r>
              <a:rPr lang="da-DK" sz="2000" dirty="0"/>
              <a:t>1822 Soldat PCFR 4B [PCFR = Prins Christian Frederiks Regiment 4. bat.] </a:t>
            </a:r>
            <a:br>
              <a:rPr lang="da-DK" sz="2000" dirty="0"/>
            </a:br>
            <a:r>
              <a:rPr lang="da-DK" sz="2000" dirty="0"/>
              <a:t>1824 </a:t>
            </a:r>
            <a:r>
              <a:rPr lang="da-DK" sz="2000" dirty="0" err="1"/>
              <a:t>gmd</a:t>
            </a:r>
            <a:endParaRPr lang="da-DK" sz="2000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7" y="5248551"/>
            <a:ext cx="8712968" cy="159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2" y="4457249"/>
            <a:ext cx="8713340" cy="72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441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r>
              <a:rPr lang="da-DK" sz="2800" dirty="0"/>
              <a:t>Jeg vil nu runde denne præsentation af med at vise, hvad vi kan få at vide, når man søger alle lægdsrullerne igennem, fra han bliver skrevet ind i dem, til han bliver skrevet ud af dem.</a:t>
            </a:r>
          </a:p>
          <a:p>
            <a:endParaRPr lang="da-DK" sz="2800" dirty="0"/>
          </a:p>
          <a:p>
            <a:r>
              <a:rPr lang="da-DK" sz="2800" dirty="0"/>
              <a:t>Dette er den måde, jeg normalt noterer lægdsruller, for at bevare overblikket.</a:t>
            </a:r>
            <a:br>
              <a:rPr lang="da-DK" sz="2800" dirty="0"/>
            </a:br>
            <a:endParaRPr lang="da-DK" sz="2800" dirty="0"/>
          </a:p>
          <a:p>
            <a:r>
              <a:rPr lang="da-DK" sz="2800" dirty="0"/>
              <a:t>Bemærk ved 1801 til 1804 ændres lægdsnummeret </a:t>
            </a:r>
            <a:r>
              <a:rPr lang="da-DK" sz="2800" dirty="0" err="1"/>
              <a:t>pga</a:t>
            </a:r>
            <a:r>
              <a:rPr lang="da-DK" sz="2800" dirty="0"/>
              <a:t> amtsomlægningen.</a:t>
            </a:r>
          </a:p>
          <a:p>
            <a:r>
              <a:rPr lang="da-DK" sz="2800" dirty="0"/>
              <a:t>Og i 1822 står der </a:t>
            </a:r>
            <a:r>
              <a:rPr lang="da-DK" sz="2800" b="1" dirty="0"/>
              <a:t>79J436</a:t>
            </a:r>
            <a:r>
              <a:rPr lang="da-DK" sz="2800" dirty="0"/>
              <a:t>. </a:t>
            </a:r>
            <a:br>
              <a:rPr lang="da-DK" sz="2800" dirty="0"/>
            </a:br>
            <a:r>
              <a:rPr lang="nn-NO" sz="2800" dirty="0"/>
              <a:t>[lægd 79, Magleby sogn, nr 436 i 1823]</a:t>
            </a:r>
            <a:br>
              <a:rPr lang="nn-NO" sz="2800" dirty="0"/>
            </a:br>
            <a:r>
              <a:rPr lang="nn-NO" sz="2800" dirty="0"/>
              <a:t>Han flytter til et andet sogn, men i samme amt.</a:t>
            </a:r>
            <a:br>
              <a:rPr lang="nn-NO" sz="2800" dirty="0"/>
            </a:br>
            <a:r>
              <a:rPr lang="nn-NO" sz="2800" dirty="0"/>
              <a:t>Ellers havde amtet været nævnt.</a:t>
            </a:r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021865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25000" lnSpcReduction="20000"/>
          </a:bodyPr>
          <a:lstStyle/>
          <a:p>
            <a:r>
              <a:rPr lang="da-DK" sz="8600" dirty="0"/>
              <a:t>Vi kan nu søge i de andre lægdsruller</a:t>
            </a:r>
          </a:p>
          <a:p>
            <a:endParaRPr lang="da-DK" sz="2800" dirty="0"/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Lægdsrullen: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Borre sogn, Møns amt, lægd 5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1796,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gl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C4,  nyt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219, født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Sdr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Vestud, opholdssted: Hjemme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1801,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gl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219, nyt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168, opholdssted: Hjemme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Borre sogn, Præstø amt, lægd 82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1804,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gl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168, nyt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140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1807,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gl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140, nyt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101, opholdssted: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Sdr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Vestud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1810,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gl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101, nyt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 81, opholdssted: Nørre Vestud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1813,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gl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 81, nyt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 75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1816,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gl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 75, nyt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 60, opholdssted: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Sdr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Vestud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1819,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gl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 60, nyt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 43, Hans, Fader: Peder Clausen, født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Sdr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Vestud, alder 23, 61½, opholdssted: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Aalebechsgaard</a:t>
            </a:r>
            <a:endParaRPr lang="da-DK" sz="37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                            Bemærkninger: 1822 PCFR 4/3 Soldat gift [PCFR = Prins Christian Frederiks Regiment]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                                          1818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Frilod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. Har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hawt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slag for 3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Aar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siden,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maa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anses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                                                       Helbredet da det ej senere har indfundet sig.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1822,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gl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 42, nyt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 37, opholdssted: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Aalebechsgaard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 &gt;&gt; bemærk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gl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42 her, men 43 i forrige &lt;&lt;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                            Bemærkninger: 1818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Frilod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                                          1822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Sd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PCFR 4/4....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                79J436    [lægd 79, Magleby sogn,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436 i 1823]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Magleby sogn, Præstø amt, lægd 79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1823, nyt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436, opholdssted: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Budsemarke</a:t>
            </a:r>
            <a:endParaRPr lang="da-DK" sz="37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                            Bemærkninger: 1818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Frilod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                                          1822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Sd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PCFR 11/3 gift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                                          1824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gmd</a:t>
            </a:r>
            <a:endParaRPr lang="da-DK" sz="37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1825,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gl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J436, nyt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379, opholdssted: Busemarke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1828,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gl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379, nyt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317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1831,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gl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317, nyt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271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1834,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gl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271, nyt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229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1837,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gl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229, nyt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186</a:t>
            </a:r>
          </a:p>
          <a:p>
            <a:pPr marL="0" indent="0">
              <a:buNone/>
            </a:pPr>
            <a:r>
              <a:rPr lang="da-DK" sz="3700" b="1" dirty="0">
                <a:latin typeface="Courier New" pitchFamily="49" charset="0"/>
                <a:cs typeface="Courier New" pitchFamily="49" charset="0"/>
              </a:rPr>
              <a:t>1840,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gl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186, nyt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nr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 153, alder 44, afsked </a:t>
            </a:r>
            <a:r>
              <a:rPr lang="da-DK" sz="3700" b="1" dirty="0" err="1">
                <a:latin typeface="Courier New" pitchFamily="49" charset="0"/>
                <a:cs typeface="Courier New" pitchFamily="49" charset="0"/>
              </a:rPr>
              <a:t>Diss</a:t>
            </a:r>
            <a:r>
              <a:rPr lang="da-DK" sz="3700" b="1" dirty="0">
                <a:latin typeface="Courier New" pitchFamily="49" charset="0"/>
                <a:cs typeface="Courier New" pitchFamily="49" charset="0"/>
              </a:rPr>
              <a:t>. 1841</a:t>
            </a:r>
          </a:p>
        </p:txBody>
      </p:sp>
    </p:spTree>
    <p:extLst>
      <p:ext uri="{BB962C8B-B14F-4D97-AF65-F5344CB8AC3E}">
        <p14:creationId xmlns:p14="http://schemas.microsoft.com/office/powerpoint/2010/main" val="437686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da-DK" sz="2800" dirty="0"/>
              <a:t>På litteraturlisten finder I 2 bøger om lægdsruller:</a:t>
            </a:r>
            <a:br>
              <a:rPr lang="da-DK" sz="2800" dirty="0"/>
            </a:br>
            <a:br>
              <a:rPr lang="da-DK" sz="2800" dirty="0"/>
            </a:br>
            <a:r>
              <a:rPr lang="da-DK" sz="2400" dirty="0"/>
              <a:t>"Slægtsforskere: Lad os stå vagt og værne!" </a:t>
            </a:r>
            <a:br>
              <a:rPr lang="da-DK" sz="2400" dirty="0"/>
            </a:br>
            <a:r>
              <a:rPr lang="da-DK" sz="2400" dirty="0"/>
              <a:t>		af Anton Blaabjerg og Birgit </a:t>
            </a:r>
            <a:r>
              <a:rPr lang="da-DK" sz="2400" dirty="0" err="1"/>
              <a:t>Øskov</a:t>
            </a:r>
            <a:br>
              <a:rPr lang="da-DK" sz="2400" dirty="0"/>
            </a:br>
            <a:br>
              <a:rPr lang="da-DK" sz="2400" dirty="0"/>
            </a:br>
            <a:r>
              <a:rPr lang="da-DK" sz="2400" dirty="0"/>
              <a:t>"Slægtsforskning i lægdsruller og </a:t>
            </a:r>
            <a:r>
              <a:rPr lang="da-DK" sz="2400" dirty="0" err="1"/>
              <a:t>søruller</a:t>
            </a:r>
            <a:r>
              <a:rPr lang="da-DK" sz="2400" dirty="0"/>
              <a:t> og i hærens og søværnets arkiver." </a:t>
            </a:r>
            <a:br>
              <a:rPr lang="da-DK" sz="2400" dirty="0"/>
            </a:br>
            <a:r>
              <a:rPr lang="da-DK" sz="2400" dirty="0"/>
              <a:t>		af Jørgen Green, 2009</a:t>
            </a:r>
          </a:p>
        </p:txBody>
      </p:sp>
    </p:spTree>
    <p:extLst>
      <p:ext uri="{BB962C8B-B14F-4D97-AF65-F5344CB8AC3E}">
        <p14:creationId xmlns:p14="http://schemas.microsoft.com/office/powerpoint/2010/main" val="3463152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6600" dirty="0"/>
              <a:t>God jagt</a:t>
            </a:r>
          </a:p>
        </p:txBody>
      </p:sp>
    </p:spTree>
    <p:extLst>
      <p:ext uri="{BB962C8B-B14F-4D97-AF65-F5344CB8AC3E}">
        <p14:creationId xmlns:p14="http://schemas.microsoft.com/office/powerpoint/2010/main" val="8097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da-DK" sz="2800" dirty="0"/>
              <a:t>Lægdsruller er ikke andet end en bog med  fortegnelser over værnepligtige mænd på et givet tidspunkt.</a:t>
            </a:r>
            <a:br>
              <a:rPr lang="da-DK" sz="2800" dirty="0"/>
            </a:br>
            <a:r>
              <a:rPr lang="da-DK" sz="2800" dirty="0"/>
              <a:t>I første omgang var det kun bønder, men senere indførtes alm. værnepligt.</a:t>
            </a:r>
            <a:br>
              <a:rPr lang="da-DK" sz="2800" dirty="0"/>
            </a:br>
            <a:endParaRPr lang="da-DK" sz="2800" dirty="0"/>
          </a:p>
          <a:p>
            <a:r>
              <a:rPr lang="da-DK" sz="2800" dirty="0"/>
              <a:t>Rullerne kan bruges til at følge mænds flytninger eller til at få oplyst ved hvilken enhed i militæret værnepligten blev aftjent.</a:t>
            </a:r>
            <a:br>
              <a:rPr lang="da-DK" sz="2800" dirty="0"/>
            </a:b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90766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da-DK" sz="2800" dirty="0"/>
              <a:t>Via </a:t>
            </a:r>
            <a:r>
              <a:rPr lang="da-DK" sz="2800" u="sng" dirty="0"/>
              <a:t>linksektionens side 1</a:t>
            </a:r>
            <a:r>
              <a:rPr lang="da-DK" sz="2800" dirty="0"/>
              <a:t> går man ind på Statens Arkivers hjemmeside og i søgefeltet indtaster man teksten </a:t>
            </a:r>
            <a:r>
              <a:rPr lang="da-DK" sz="2800" b="1" i="1" dirty="0"/>
              <a:t>lægdsruller</a:t>
            </a:r>
            <a:r>
              <a:rPr lang="da-DK" sz="2800" dirty="0"/>
              <a:t> og så dukker denne frem:</a:t>
            </a:r>
            <a:br>
              <a:rPr lang="da-DK" sz="2800" dirty="0"/>
            </a:br>
            <a:endParaRPr lang="da-DK" sz="2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388822" cy="457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06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da-DK" sz="2800" dirty="0"/>
              <a:t>Her finder man en rigtig god og uddybende forklaring om lægdsruller. Her et udsnit:</a:t>
            </a:r>
            <a:br>
              <a:rPr lang="da-DK" sz="2800" dirty="0"/>
            </a:br>
            <a:endParaRPr lang="da-DK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12776"/>
            <a:ext cx="743952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23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da-DK" sz="2800" dirty="0"/>
              <a:t>Det er selvfølgelig meget fint, men det kan selvfølgelig også gøres lidt nemmere. </a:t>
            </a:r>
            <a:r>
              <a:rPr lang="da-DK" sz="2800" dirty="0">
                <a:sym typeface="Wingdings" pitchFamily="2" charset="2"/>
              </a:rPr>
              <a:t></a:t>
            </a:r>
            <a:br>
              <a:rPr lang="da-DK" sz="2800" dirty="0">
                <a:sym typeface="Wingdings" pitchFamily="2" charset="2"/>
              </a:rPr>
            </a:br>
            <a:r>
              <a:rPr lang="da-DK" sz="2800" dirty="0">
                <a:sym typeface="Wingdings" pitchFamily="2" charset="2"/>
              </a:rPr>
              <a:t>På side 1 i linksektionen har vi følgende:</a:t>
            </a:r>
            <a:br>
              <a:rPr lang="da-DK" sz="2800" dirty="0">
                <a:sym typeface="Wingdings" pitchFamily="2" charset="2"/>
              </a:rPr>
            </a:br>
            <a:endParaRPr lang="da-DK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824"/>
            <a:ext cx="7773987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92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da-DK" sz="2800" dirty="0"/>
              <a:t>Der er en forholdsvis ny side ved navn </a:t>
            </a:r>
            <a:br>
              <a:rPr lang="da-DK" sz="2800" dirty="0"/>
            </a:br>
            <a:r>
              <a:rPr lang="da-DK" sz="2800" b="1" dirty="0">
                <a:hlinkClick r:id="rId2"/>
              </a:rPr>
              <a:t>Laegdsruller.dk</a:t>
            </a:r>
            <a:r>
              <a:rPr lang="da-DK" sz="2800" b="1" dirty="0"/>
              <a:t> </a:t>
            </a:r>
            <a:r>
              <a:rPr lang="da-DK" sz="2800" dirty="0"/>
              <a:t>som giver en hurtig indføring i emnet</a:t>
            </a:r>
            <a:br>
              <a:rPr lang="da-DK" sz="2800" dirty="0"/>
            </a:br>
            <a:endParaRPr lang="da-DK" sz="2800" dirty="0"/>
          </a:p>
          <a:p>
            <a:pPr marL="0" indent="0">
              <a:buNone/>
            </a:pPr>
            <a:endParaRPr lang="da-DK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5400600" cy="522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14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da-DK" sz="2800" dirty="0"/>
              <a:t>Derfra skal man så ind og søge </a:t>
            </a:r>
            <a:r>
              <a:rPr lang="da-DK" sz="2800" dirty="0" err="1"/>
              <a:t>arkivaliet</a:t>
            </a:r>
            <a:r>
              <a:rPr lang="da-DK" sz="2800" dirty="0"/>
              <a:t>, og der har vi ud over </a:t>
            </a:r>
            <a:r>
              <a:rPr lang="da-DK" sz="2800" b="1" u="sng" dirty="0"/>
              <a:t>LÆGDSRULLER.DK</a:t>
            </a:r>
            <a:r>
              <a:rPr lang="da-DK" sz="2800" dirty="0"/>
              <a:t> også </a:t>
            </a:r>
            <a:r>
              <a:rPr lang="da-DK" sz="2800" b="1" dirty="0">
                <a:hlinkClick r:id="rId2"/>
              </a:rPr>
              <a:t>Alternativ søgning på Arkivalier Online</a:t>
            </a:r>
            <a:r>
              <a:rPr lang="da-DK" sz="2800" b="1" dirty="0"/>
              <a:t> </a:t>
            </a:r>
            <a:r>
              <a:rPr lang="da-DK" sz="2800" dirty="0"/>
              <a:t>som jeg har kaldt den på hjemmesiden. Den hedder egentligt </a:t>
            </a:r>
            <a:r>
              <a:rPr lang="da-DK" sz="2800" b="1" u="sng" dirty="0"/>
              <a:t>salldata.dk</a:t>
            </a:r>
          </a:p>
          <a:p>
            <a:pPr marL="0" indent="0">
              <a:buNone/>
            </a:pPr>
            <a:endParaRPr lang="da-DK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52387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526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da-DK" sz="2800" dirty="0"/>
              <a:t>Så har vi de grundlæggende hjemmesider på plads til at søge i. Men hvordan fungerer lægdsrullerne egentligt?</a:t>
            </a:r>
            <a:br>
              <a:rPr lang="da-DK" sz="2800" dirty="0"/>
            </a:br>
            <a:r>
              <a:rPr lang="da-DK" sz="2800" dirty="0"/>
              <a:t>Jo man har været så smarte, så når man omskrev bøgerne, </a:t>
            </a:r>
            <a:r>
              <a:rPr lang="da-DK" sz="2800" dirty="0" err="1"/>
              <a:t>dvs</a:t>
            </a:r>
            <a:r>
              <a:rPr lang="da-DK" sz="2800" dirty="0"/>
              <a:t> lavede en ny bog med alle ændringer og opdateringer, så gav man de værnepligtige et nummer – startende med nummer 1, næste fik </a:t>
            </a:r>
            <a:r>
              <a:rPr lang="da-DK" sz="2800" dirty="0" err="1"/>
              <a:t>nr</a:t>
            </a:r>
            <a:r>
              <a:rPr lang="da-DK" sz="2800" dirty="0"/>
              <a:t> 2 </a:t>
            </a:r>
            <a:r>
              <a:rPr lang="da-DK" sz="2800" dirty="0" err="1"/>
              <a:t>osv</a:t>
            </a:r>
            <a:r>
              <a:rPr lang="da-DK" sz="2800" dirty="0"/>
              <a:t>, men for nemt at kunne finde ham i den oprindelige bog, så noterede man nummeret fra denne.</a:t>
            </a:r>
            <a:br>
              <a:rPr lang="da-DK" sz="2800" dirty="0"/>
            </a:br>
            <a:r>
              <a:rPr lang="da-DK" sz="2800" dirty="0"/>
              <a:t>Flyttede han så til et andet sogn, så blev det noteret, hvor han flyttede hen, og hvilket nummer han fik ved det nye lægd.</a:t>
            </a:r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401366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da-DK" sz="2800" dirty="0"/>
              <a:t>Vist på en tegning ser det således ud:</a:t>
            </a:r>
            <a:br>
              <a:rPr lang="da-DK" sz="2800" dirty="0"/>
            </a:br>
            <a:r>
              <a:rPr lang="da-DK" sz="2800" dirty="0"/>
              <a:t>Man har altid nummeret bagud (pil mod venstre), men kun når han flytter sogn, har vi pilen mod højre.</a:t>
            </a:r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r>
              <a:rPr lang="da-DK" sz="2800" dirty="0"/>
              <a:t>Det betyder også, at ved man, hvor han opholdt sig et bestemt år, så kan man søge frem og tilbage i lægdsrullerne.</a:t>
            </a:r>
            <a:br>
              <a:rPr lang="da-DK" sz="2800" dirty="0"/>
            </a:br>
            <a:r>
              <a:rPr lang="da-DK" sz="2800" dirty="0"/>
              <a:t>Så begynder folketællingerne jo at blive interessante.</a:t>
            </a:r>
          </a:p>
          <a:p>
            <a:pPr marL="0" indent="0">
              <a:buNone/>
            </a:pPr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endParaRPr lang="da-DK" sz="28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6971429" cy="224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9049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653</Words>
  <Application>Microsoft Office PowerPoint</Application>
  <PresentationFormat>Skærmshow (4:3)</PresentationFormat>
  <Paragraphs>100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Wingdings</vt:lpstr>
      <vt:lpstr>Kontortema</vt:lpstr>
      <vt:lpstr>Lægdsruller</vt:lpstr>
      <vt:lpstr> </vt:lpstr>
      <vt:lpstr>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Lægdsruller</dc:title>
  <dc:creator>Udesen, Peder</dc:creator>
  <cp:lastModifiedBy>Peder</cp:lastModifiedBy>
  <cp:revision>33</cp:revision>
  <dcterms:created xsi:type="dcterms:W3CDTF">2016-11-22T15:21:34Z</dcterms:created>
  <dcterms:modified xsi:type="dcterms:W3CDTF">2017-03-05T12:26:44Z</dcterms:modified>
  <cp:contentStatus>Endelig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